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8" r:id="rId4"/>
    <p:sldId id="265" r:id="rId5"/>
    <p:sldId id="267" r:id="rId6"/>
    <p:sldId id="257" r:id="rId7"/>
    <p:sldId id="259" r:id="rId8"/>
    <p:sldId id="272" r:id="rId9"/>
    <p:sldId id="270" r:id="rId10"/>
    <p:sldId id="273" r:id="rId11"/>
    <p:sldId id="274"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76"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US"/>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fld id="{0F2C1ADB-68C9-44BD-A644-86B81CF4BA72}" type="datetimeFigureOut">
              <a:rPr lang="en-US" smtClean="0"/>
              <a:t>3/31/2015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F024957-04F8-4736-B666-83677876E2EA}" type="slidenum">
              <a:rPr lang="en-US" smtClean="0"/>
              <a:t>‹N›</a:t>
            </a:fld>
            <a:endParaRPr lang="en-US"/>
          </a:p>
        </p:txBody>
      </p:sp>
    </p:spTree>
    <p:extLst>
      <p:ext uri="{BB962C8B-B14F-4D97-AF65-F5344CB8AC3E}">
        <p14:creationId xmlns:p14="http://schemas.microsoft.com/office/powerpoint/2010/main" val="3824185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0F2C1ADB-68C9-44BD-A644-86B81CF4BA72}" type="datetimeFigureOut">
              <a:rPr lang="en-US" smtClean="0"/>
              <a:t>3/31/2015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F024957-04F8-4736-B666-83677876E2EA}" type="slidenum">
              <a:rPr lang="en-US" smtClean="0"/>
              <a:t>‹N›</a:t>
            </a:fld>
            <a:endParaRPr lang="en-US"/>
          </a:p>
        </p:txBody>
      </p:sp>
    </p:spTree>
    <p:extLst>
      <p:ext uri="{BB962C8B-B14F-4D97-AF65-F5344CB8AC3E}">
        <p14:creationId xmlns:p14="http://schemas.microsoft.com/office/powerpoint/2010/main" val="2096487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0F2C1ADB-68C9-44BD-A644-86B81CF4BA72}" type="datetimeFigureOut">
              <a:rPr lang="en-US" smtClean="0"/>
              <a:t>3/31/2015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F024957-04F8-4736-B666-83677876E2EA}" type="slidenum">
              <a:rPr lang="en-US" smtClean="0"/>
              <a:t>‹N›</a:t>
            </a:fld>
            <a:endParaRPr lang="en-US"/>
          </a:p>
        </p:txBody>
      </p:sp>
    </p:spTree>
    <p:extLst>
      <p:ext uri="{BB962C8B-B14F-4D97-AF65-F5344CB8AC3E}">
        <p14:creationId xmlns:p14="http://schemas.microsoft.com/office/powerpoint/2010/main" val="941172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0F2C1ADB-68C9-44BD-A644-86B81CF4BA72}" type="datetimeFigureOut">
              <a:rPr lang="en-US" smtClean="0"/>
              <a:t>3/31/2015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F024957-04F8-4736-B666-83677876E2EA}" type="slidenum">
              <a:rPr lang="en-US" smtClean="0"/>
              <a:t>‹N›</a:t>
            </a:fld>
            <a:endParaRPr lang="en-US"/>
          </a:p>
        </p:txBody>
      </p:sp>
    </p:spTree>
    <p:extLst>
      <p:ext uri="{BB962C8B-B14F-4D97-AF65-F5344CB8AC3E}">
        <p14:creationId xmlns:p14="http://schemas.microsoft.com/office/powerpoint/2010/main" val="1940505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F2C1ADB-68C9-44BD-A644-86B81CF4BA72}" type="datetimeFigureOut">
              <a:rPr lang="en-US" smtClean="0"/>
              <a:t>3/31/2015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AF024957-04F8-4736-B666-83677876E2EA}" type="slidenum">
              <a:rPr lang="en-US" smtClean="0"/>
              <a:t>‹N›</a:t>
            </a:fld>
            <a:endParaRPr lang="en-US"/>
          </a:p>
        </p:txBody>
      </p:sp>
    </p:spTree>
    <p:extLst>
      <p:ext uri="{BB962C8B-B14F-4D97-AF65-F5344CB8AC3E}">
        <p14:creationId xmlns:p14="http://schemas.microsoft.com/office/powerpoint/2010/main" val="1927728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0F2C1ADB-68C9-44BD-A644-86B81CF4BA72}" type="datetimeFigureOut">
              <a:rPr lang="en-US" smtClean="0"/>
              <a:t>3/31/2015</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F024957-04F8-4736-B666-83677876E2EA}" type="slidenum">
              <a:rPr lang="en-US" smtClean="0"/>
              <a:t>‹N›</a:t>
            </a:fld>
            <a:endParaRPr lang="en-US"/>
          </a:p>
        </p:txBody>
      </p:sp>
    </p:spTree>
    <p:extLst>
      <p:ext uri="{BB962C8B-B14F-4D97-AF65-F5344CB8AC3E}">
        <p14:creationId xmlns:p14="http://schemas.microsoft.com/office/powerpoint/2010/main" val="912856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0F2C1ADB-68C9-44BD-A644-86B81CF4BA72}" type="datetimeFigureOut">
              <a:rPr lang="en-US" smtClean="0"/>
              <a:t>3/31/2015</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AF024957-04F8-4736-B666-83677876E2EA}" type="slidenum">
              <a:rPr lang="en-US" smtClean="0"/>
              <a:t>‹N›</a:t>
            </a:fld>
            <a:endParaRPr lang="en-US"/>
          </a:p>
        </p:txBody>
      </p:sp>
    </p:spTree>
    <p:extLst>
      <p:ext uri="{BB962C8B-B14F-4D97-AF65-F5344CB8AC3E}">
        <p14:creationId xmlns:p14="http://schemas.microsoft.com/office/powerpoint/2010/main" val="3496641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0F2C1ADB-68C9-44BD-A644-86B81CF4BA72}" type="datetimeFigureOut">
              <a:rPr lang="en-US" smtClean="0"/>
              <a:t>3/31/2015</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AF024957-04F8-4736-B666-83677876E2EA}" type="slidenum">
              <a:rPr lang="en-US" smtClean="0"/>
              <a:t>‹N›</a:t>
            </a:fld>
            <a:endParaRPr lang="en-US"/>
          </a:p>
        </p:txBody>
      </p:sp>
    </p:spTree>
    <p:extLst>
      <p:ext uri="{BB962C8B-B14F-4D97-AF65-F5344CB8AC3E}">
        <p14:creationId xmlns:p14="http://schemas.microsoft.com/office/powerpoint/2010/main" val="357641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F2C1ADB-68C9-44BD-A644-86B81CF4BA72}" type="datetimeFigureOut">
              <a:rPr lang="en-US" smtClean="0"/>
              <a:t>3/31/2015</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AF024957-04F8-4736-B666-83677876E2EA}" type="slidenum">
              <a:rPr lang="en-US" smtClean="0"/>
              <a:t>‹N›</a:t>
            </a:fld>
            <a:endParaRPr lang="en-US"/>
          </a:p>
        </p:txBody>
      </p:sp>
    </p:spTree>
    <p:extLst>
      <p:ext uri="{BB962C8B-B14F-4D97-AF65-F5344CB8AC3E}">
        <p14:creationId xmlns:p14="http://schemas.microsoft.com/office/powerpoint/2010/main" val="1252303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F2C1ADB-68C9-44BD-A644-86B81CF4BA72}" type="datetimeFigureOut">
              <a:rPr lang="en-US" smtClean="0"/>
              <a:t>3/31/2015</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F024957-04F8-4736-B666-83677876E2EA}" type="slidenum">
              <a:rPr lang="en-US" smtClean="0"/>
              <a:t>‹N›</a:t>
            </a:fld>
            <a:endParaRPr lang="en-US"/>
          </a:p>
        </p:txBody>
      </p:sp>
    </p:spTree>
    <p:extLst>
      <p:ext uri="{BB962C8B-B14F-4D97-AF65-F5344CB8AC3E}">
        <p14:creationId xmlns:p14="http://schemas.microsoft.com/office/powerpoint/2010/main" val="1977257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F2C1ADB-68C9-44BD-A644-86B81CF4BA72}" type="datetimeFigureOut">
              <a:rPr lang="en-US" smtClean="0"/>
              <a:t>3/31/2015</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AF024957-04F8-4736-B666-83677876E2EA}" type="slidenum">
              <a:rPr lang="en-US" smtClean="0"/>
              <a:t>‹N›</a:t>
            </a:fld>
            <a:endParaRPr lang="en-US"/>
          </a:p>
        </p:txBody>
      </p:sp>
    </p:spTree>
    <p:extLst>
      <p:ext uri="{BB962C8B-B14F-4D97-AF65-F5344CB8AC3E}">
        <p14:creationId xmlns:p14="http://schemas.microsoft.com/office/powerpoint/2010/main" val="878349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2C1ADB-68C9-44BD-A644-86B81CF4BA72}" type="datetimeFigureOut">
              <a:rPr lang="en-US" smtClean="0"/>
              <a:t>3/31/2015</a:t>
            </a:fld>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024957-04F8-4736-B666-83677876E2EA}" type="slidenum">
              <a:rPr lang="en-US" smtClean="0"/>
              <a:t>‹N›</a:t>
            </a:fld>
            <a:endParaRPr lang="en-US"/>
          </a:p>
        </p:txBody>
      </p:sp>
    </p:spTree>
    <p:extLst>
      <p:ext uri="{BB962C8B-B14F-4D97-AF65-F5344CB8AC3E}">
        <p14:creationId xmlns:p14="http://schemas.microsoft.com/office/powerpoint/2010/main" val="3139808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CONCORRENZA QUASI PERFETTA </a:t>
            </a:r>
            <a:endParaRPr lang="en-US" dirty="0"/>
          </a:p>
        </p:txBody>
      </p:sp>
      <p:sp>
        <p:nvSpPr>
          <p:cNvPr id="3" name="Sottotitolo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56010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0"/>
            <a:ext cx="9144000" cy="6857999"/>
          </a:xfrm>
        </p:spPr>
        <p:txBody>
          <a:bodyPr>
            <a:normAutofit fontScale="90000"/>
          </a:bodyPr>
          <a:lstStyle/>
          <a:p>
            <a:pPr marL="571500" indent="-571500" algn="l">
              <a:buFont typeface="Wingdings" panose="05000000000000000000" pitchFamily="2" charset="2"/>
              <a:buChar char="§"/>
            </a:pPr>
            <a:r>
              <a:rPr lang="it-IT" dirty="0" smtClean="0"/>
              <a:t>Le imprese più efficienti sono quelle che hanno una funzione di costo marginale spostata verso il basso e quindi producono una quantità </a:t>
            </a:r>
            <a:r>
              <a:rPr lang="it-IT" dirty="0" smtClean="0"/>
              <a:t>maggiore</a:t>
            </a:r>
            <a:br>
              <a:rPr lang="it-IT" dirty="0" smtClean="0"/>
            </a:br>
            <a:r>
              <a:rPr lang="it-IT" dirty="0" smtClean="0"/>
              <a:t>Il modello di selezione competitiva vale anche quando l’asimmetria riguarda non i costi ma la qualità del prodotto</a:t>
            </a:r>
            <a:br>
              <a:rPr lang="it-IT" dirty="0" smtClean="0"/>
            </a:br>
            <a:r>
              <a:rPr lang="it-IT" dirty="0" smtClean="0"/>
              <a:t>Tante piccole imprese che producono prodotti diversi. L’impatto di ciascuna impresa è trascurabile. </a:t>
            </a:r>
            <a:r>
              <a:rPr lang="it-IT" dirty="0" smtClean="0"/>
              <a:t/>
            </a:r>
            <a:br>
              <a:rPr lang="it-IT" dirty="0" smtClean="0"/>
            </a:br>
            <a:endParaRPr lang="en-US" dirty="0"/>
          </a:p>
        </p:txBody>
      </p:sp>
    </p:spTree>
    <p:extLst>
      <p:ext uri="{BB962C8B-B14F-4D97-AF65-F5344CB8AC3E}">
        <p14:creationId xmlns:p14="http://schemas.microsoft.com/office/powerpoint/2010/main" val="3710975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olo 1"/>
              <p:cNvSpPr>
                <a:spLocks noGrp="1"/>
              </p:cNvSpPr>
              <p:nvPr>
                <p:ph type="ctrTitle"/>
              </p:nvPr>
            </p:nvSpPr>
            <p:spPr>
              <a:xfrm>
                <a:off x="0" y="44624"/>
                <a:ext cx="9144000" cy="6813375"/>
              </a:xfrm>
            </p:spPr>
            <p:txBody>
              <a:bodyPr>
                <a:normAutofit fontScale="90000"/>
              </a:bodyPr>
              <a:lstStyle/>
              <a:p>
                <a:r>
                  <a:rPr lang="it-IT" dirty="0" smtClean="0"/>
                  <a:t>Libertà di entrata e uscita</a:t>
                </a:r>
                <a:br>
                  <a:rPr lang="it-IT" dirty="0" smtClean="0"/>
                </a:br>
                <a:r>
                  <a:rPr lang="it-IT" dirty="0" smtClean="0"/>
                  <a:t>Ora vale la regola p&gt;</a:t>
                </a:r>
                <a:r>
                  <a:rPr lang="it-IT" dirty="0" err="1" smtClean="0"/>
                  <a:t>Acmin</a:t>
                </a:r>
                <a:r>
                  <a:rPr lang="it-IT" dirty="0" smtClean="0"/>
                  <a:t>, ma nel lungo periodo  </a:t>
                </a:r>
                <a14:m>
                  <m:oMath xmlns:m="http://schemas.openxmlformats.org/officeDocument/2006/math">
                    <m:r>
                      <m:rPr>
                        <m:sty m:val="p"/>
                      </m:rPr>
                      <a:rPr lang="el-GR" i="1" smtClean="0">
                        <a:latin typeface="Cambria Math"/>
                      </a:rPr>
                      <m:t>π</m:t>
                    </m:r>
                    <m:r>
                      <a:rPr lang="it-IT" b="0" i="1" smtClean="0">
                        <a:latin typeface="Cambria Math"/>
                      </a:rPr>
                      <m:t>=0.</m:t>
                    </m:r>
                  </m:oMath>
                </a14:m>
                <a:r>
                  <a:rPr lang="it-IT" b="0" dirty="0" smtClean="0"/>
                  <a:t/>
                </a:r>
                <a:br>
                  <a:rPr lang="it-IT" b="0" dirty="0" smtClean="0"/>
                </a:br>
                <a:r>
                  <a:rPr lang="it-IT" dirty="0" smtClean="0"/>
                  <a:t>Quindi, profitti nulli non implicano necessariamente efficienza produttiva</a:t>
                </a:r>
                <a:br>
                  <a:rPr lang="it-IT" dirty="0" smtClean="0"/>
                </a:br>
                <a:r>
                  <a:rPr lang="it-IT" dirty="0" smtClean="0"/>
                  <a:t>Al diminuire del grado di differenziazione del prodotto il prezzo si avvicina a quello di concorrenza, ma esiste un </a:t>
                </a:r>
                <a:r>
                  <a:rPr lang="it-IT" dirty="0" err="1" smtClean="0"/>
                  <a:t>trade</a:t>
                </a:r>
                <a:r>
                  <a:rPr lang="it-IT" dirty="0" smtClean="0"/>
                  <a:t> off tra efficienza produttiva e varietà dei prodotti </a:t>
                </a:r>
                <a:r>
                  <a:rPr lang="it-IT" b="0" dirty="0" smtClean="0"/>
                  <a:t/>
                </a:r>
                <a:br>
                  <a:rPr lang="it-IT" b="0" dirty="0" smtClean="0"/>
                </a:br>
                <a:endParaRPr lang="en-US" dirty="0"/>
              </a:p>
            </p:txBody>
          </p:sp>
        </mc:Choice>
        <mc:Fallback>
          <p:sp>
            <p:nvSpPr>
              <p:cNvPr id="2" name="Titolo 1"/>
              <p:cNvSpPr>
                <a:spLocks noGrp="1" noRot="1" noChangeAspect="1" noMove="1" noResize="1" noEditPoints="1" noAdjustHandles="1" noChangeArrowheads="1" noChangeShapeType="1" noTextEdit="1"/>
              </p:cNvSpPr>
              <p:nvPr>
                <p:ph type="ctrTitle"/>
              </p:nvPr>
            </p:nvSpPr>
            <p:spPr>
              <a:xfrm>
                <a:off x="0" y="44624"/>
                <a:ext cx="9144000" cy="6813375"/>
              </a:xfrm>
              <a:blipFill rotWithShape="1">
                <a:blip r:embed="rId2"/>
                <a:stretch>
                  <a:fillRect l="-1667" r="-3000"/>
                </a:stretch>
              </a:blipFill>
            </p:spPr>
            <p:txBody>
              <a:bodyPr/>
              <a:lstStyle/>
              <a:p>
                <a:r>
                  <a:rPr lang="en-US">
                    <a:noFill/>
                  </a:rPr>
                  <a:t> </a:t>
                </a:r>
              </a:p>
            </p:txBody>
          </p:sp>
        </mc:Fallback>
      </mc:AlternateContent>
    </p:spTree>
    <p:extLst>
      <p:ext uri="{BB962C8B-B14F-4D97-AF65-F5344CB8AC3E}">
        <p14:creationId xmlns:p14="http://schemas.microsoft.com/office/powerpoint/2010/main" val="1134966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en-US"/>
          </a:p>
        </p:txBody>
      </p:sp>
      <p:sp>
        <p:nvSpPr>
          <p:cNvPr id="3" name="Sottotitolo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35212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875" y="342900"/>
            <a:ext cx="809625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7178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0"/>
            <a:ext cx="9144000" cy="6741367"/>
          </a:xfrm>
        </p:spPr>
        <p:txBody>
          <a:bodyPr>
            <a:normAutofit fontScale="90000"/>
          </a:bodyPr>
          <a:lstStyle/>
          <a:p>
            <a:r>
              <a:rPr lang="it-IT" dirty="0" smtClean="0"/>
              <a:t>1. La c.p. induce il livello di produzione efficiente</a:t>
            </a:r>
            <a:br>
              <a:rPr lang="it-IT" dirty="0" smtClean="0"/>
            </a:br>
            <a:r>
              <a:rPr lang="it-IT" dirty="0" smtClean="0"/>
              <a:t>2. Tutte le imprese adottano la stessa tecnologia e hanno la stessa dimensione</a:t>
            </a:r>
            <a:br>
              <a:rPr lang="it-IT" dirty="0" smtClean="0"/>
            </a:br>
            <a:r>
              <a:rPr lang="it-IT" dirty="0" smtClean="0"/>
              <a:t>3. Il numero delle imprese presenti sul mercato è quello efficiente</a:t>
            </a:r>
            <a:br>
              <a:rPr lang="it-IT" dirty="0" smtClean="0"/>
            </a:br>
            <a:r>
              <a:rPr lang="it-IT" dirty="0" smtClean="0"/>
              <a:t>3.  Data la tecnologia esistente, la c.p. consente di raggiungere l’efficienza allocativa</a:t>
            </a:r>
            <a:br>
              <a:rPr lang="it-IT" dirty="0" smtClean="0"/>
            </a:br>
            <a:r>
              <a:rPr lang="it-IT" dirty="0" smtClean="0"/>
              <a:t>5. Nel lungo periodo i profitti sono nulli </a:t>
            </a:r>
            <a:endParaRPr lang="en-US" dirty="0"/>
          </a:p>
        </p:txBody>
      </p:sp>
    </p:spTree>
    <p:extLst>
      <p:ext uri="{BB962C8B-B14F-4D97-AF65-F5344CB8AC3E}">
        <p14:creationId xmlns:p14="http://schemas.microsoft.com/office/powerpoint/2010/main" val="2459826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6076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44624"/>
            <a:ext cx="9144000" cy="6813376"/>
          </a:xfrm>
        </p:spPr>
        <p:txBody>
          <a:bodyPr/>
          <a:lstStyle/>
          <a:p>
            <a:r>
              <a:rPr lang="it-IT" dirty="0" smtClean="0"/>
              <a:t>I fatti stilizzati:</a:t>
            </a:r>
            <a:br>
              <a:rPr lang="it-IT" dirty="0" smtClean="0"/>
            </a:br>
            <a:r>
              <a:rPr lang="it-IT" dirty="0" smtClean="0"/>
              <a:t>1. La dimensione delle imprese non è la stessa per tutte le imprese presenti in un mercato</a:t>
            </a:r>
            <a:br>
              <a:rPr lang="it-IT" dirty="0" smtClean="0"/>
            </a:br>
            <a:r>
              <a:rPr lang="it-IT" dirty="0" smtClean="0"/>
              <a:t>2. Entrata e uscita avvengono simultaneamente</a:t>
            </a:r>
            <a:br>
              <a:rPr lang="it-IT" dirty="0" smtClean="0"/>
            </a:br>
            <a:r>
              <a:rPr lang="it-IT" dirty="0" smtClean="0"/>
              <a:t>3. Profitti positivi anche nel lungo periodo</a:t>
            </a:r>
            <a:endParaRPr lang="en-US" dirty="0"/>
          </a:p>
        </p:txBody>
      </p:sp>
    </p:spTree>
    <p:extLst>
      <p:ext uri="{BB962C8B-B14F-4D97-AF65-F5344CB8AC3E}">
        <p14:creationId xmlns:p14="http://schemas.microsoft.com/office/powerpoint/2010/main" val="3682579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 y="242888"/>
            <a:ext cx="8553450" cy="6372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1012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 y="142875"/>
            <a:ext cx="8153400" cy="6572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0010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0"/>
            <a:ext cx="9144000" cy="6857999"/>
          </a:xfrm>
        </p:spPr>
        <p:txBody>
          <a:bodyPr>
            <a:normAutofit/>
          </a:bodyPr>
          <a:lstStyle/>
          <a:p>
            <a:pPr marL="571500" indent="-571500" algn="l">
              <a:buFont typeface="Arial" panose="020B0604020202020204" pitchFamily="34" charset="0"/>
              <a:buChar char="•"/>
            </a:pPr>
            <a:r>
              <a:rPr lang="it-IT" sz="3600" dirty="0" smtClean="0"/>
              <a:t>Le imprese che ricevono cattivi segnali sulla propria efficienza riducono la produzione ed escono dal mercato</a:t>
            </a:r>
            <a:br>
              <a:rPr lang="it-IT" sz="3600" dirty="0" smtClean="0"/>
            </a:br>
            <a:r>
              <a:rPr lang="it-IT" sz="3600" dirty="0" smtClean="0"/>
              <a:t>Quelle che ricevono segnali positivi rimangono attive ed aumentano la produzione </a:t>
            </a:r>
            <a:br>
              <a:rPr lang="it-IT" sz="3600" dirty="0" smtClean="0"/>
            </a:br>
            <a:r>
              <a:rPr lang="it-IT" sz="3600" dirty="0" smtClean="0"/>
              <a:t>Le imprese che non hanno ricevuto informazioni sulla propria efficienza vogliono entrare e quelle con segnali negativi vogliono uscire</a:t>
            </a:r>
            <a:br>
              <a:rPr lang="it-IT" sz="3600" dirty="0" smtClean="0"/>
            </a:br>
            <a:r>
              <a:rPr lang="it-IT" sz="3600" dirty="0" smtClean="0"/>
              <a:t>Questo spiega saggi di profitto diversi ed entrate e uscite simultanee. </a:t>
            </a:r>
            <a:endParaRPr lang="en-US" sz="3600" dirty="0"/>
          </a:p>
        </p:txBody>
      </p:sp>
    </p:spTree>
    <p:extLst>
      <p:ext uri="{BB962C8B-B14F-4D97-AF65-F5344CB8AC3E}">
        <p14:creationId xmlns:p14="http://schemas.microsoft.com/office/powerpoint/2010/main" val="4266157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44624"/>
            <a:ext cx="9144000" cy="6768751"/>
          </a:xfrm>
        </p:spPr>
        <p:txBody>
          <a:bodyPr>
            <a:normAutofit fontScale="90000"/>
          </a:bodyPr>
          <a:lstStyle/>
          <a:p>
            <a:r>
              <a:rPr lang="it-IT" dirty="0" smtClean="0"/>
              <a:t>1. L’equilibrio di lungo periodo è un punto verso cui i mercati convergono, attraverso un processo di entrata e uscita</a:t>
            </a:r>
            <a:br>
              <a:rPr lang="it-IT" dirty="0" smtClean="0"/>
            </a:br>
            <a:r>
              <a:rPr lang="it-IT" dirty="0" smtClean="0"/>
              <a:t>2. Le imprese attraverso l’entrata apprendono la loro curva dei costi</a:t>
            </a:r>
            <a:br>
              <a:rPr lang="it-IT" dirty="0" smtClean="0"/>
            </a:br>
            <a:r>
              <a:rPr lang="it-IT" dirty="0" smtClean="0"/>
              <a:t>3. Il meccanismo di selezione competitiva è tale che le imprese più efficienti rimangono sul mercato, le altre escono. </a:t>
            </a:r>
            <a:br>
              <a:rPr lang="it-IT" dirty="0" smtClean="0"/>
            </a:br>
            <a:r>
              <a:rPr lang="it-IT" dirty="0" smtClean="0"/>
              <a:t>4. Il livello di produzione delle entranti è più basso di quelle che già stanno sul mercato.</a:t>
            </a:r>
            <a:endParaRPr lang="en-US" dirty="0"/>
          </a:p>
        </p:txBody>
      </p:sp>
    </p:spTree>
    <p:extLst>
      <p:ext uri="{BB962C8B-B14F-4D97-AF65-F5344CB8AC3E}">
        <p14:creationId xmlns:p14="http://schemas.microsoft.com/office/powerpoint/2010/main" val="57042150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84</Words>
  <Application>Microsoft Office PowerPoint</Application>
  <PresentationFormat>Presentazione su schermo (4:3)</PresentationFormat>
  <Paragraphs>7</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CONCORRENZA QUASI PERFETTA </vt:lpstr>
      <vt:lpstr>Presentazione standard di PowerPoint</vt:lpstr>
      <vt:lpstr>1. La c.p. induce il livello di produzione efficiente 2. Tutte le imprese adottano la stessa tecnologia e hanno la stessa dimensione 3. Il numero delle imprese presenti sul mercato è quello efficiente 3.  Data la tecnologia esistente, la c.p. consente di raggiungere l’efficienza allocativa 5. Nel lungo periodo i profitti sono nulli </vt:lpstr>
      <vt:lpstr>Presentazione standard di PowerPoint</vt:lpstr>
      <vt:lpstr>I fatti stilizzati: 1. La dimensione delle imprese non è la stessa per tutte le imprese presenti in un mercato 2. Entrata e uscita avvengono simultaneamente 3. Profitti positivi anche nel lungo periodo</vt:lpstr>
      <vt:lpstr>Presentazione standard di PowerPoint</vt:lpstr>
      <vt:lpstr>Presentazione standard di PowerPoint</vt:lpstr>
      <vt:lpstr>Le imprese che ricevono cattivi segnali sulla propria efficienza riducono la produzione ed escono dal mercato Quelle che ricevono segnali positivi rimangono attive ed aumentano la produzione  Le imprese che non hanno ricevuto informazioni sulla propria efficienza vogliono entrare e quelle con segnali negativi vogliono uscire Questo spiega saggi di profitto diversi ed entrate e uscite simultanee. </vt:lpstr>
      <vt:lpstr>1. L’equilibrio di lungo periodo è un punto verso cui i mercati convergono, attraverso un processo di entrata e uscita 2. Le imprese attraverso l’entrata apprendono la loro curva dei costi 3. Il meccanismo di selezione competitiva è tale che le imprese più efficienti rimangono sul mercato, le altre escono.  4. Il livello di produzione delle entranti è più basso di quelle che già stanno sul mercato.</vt:lpstr>
      <vt:lpstr>Le imprese più efficienti sono quelle che hanno una funzione di costo marginale spostata verso il basso e quindi producono una quantità maggiore Il modello di selezione competitiva vale anche quando l’asimmetria riguarda non i costi ma la qualità del prodotto Tante piccole imprese che producono prodotti diversi. L’impatto di ciascuna impresa è trascurabile.  </vt:lpstr>
      <vt:lpstr>Libertà di entrata e uscita Ora vale la regola p&gt;Acmin, ma nel lungo periodo  π=0. Quindi, profitti nulli non implicano necessariamente efficienza produttiva Al diminuire del grado di differenziazione del prodotto il prezzo si avvicina a quello di concorrenza, ma esiste un trade off tra efficienza produttiva e varietà dei prodotti  </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CONCORRENZA QUASI PERFETTA</dc:title>
  <dc:creator>pc</dc:creator>
  <cp:lastModifiedBy>pc</cp:lastModifiedBy>
  <cp:revision>11</cp:revision>
  <dcterms:created xsi:type="dcterms:W3CDTF">2015-03-31T08:22:04Z</dcterms:created>
  <dcterms:modified xsi:type="dcterms:W3CDTF">2015-03-31T13:53:49Z</dcterms:modified>
</cp:coreProperties>
</file>